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8" r:id="rId2"/>
    <p:sldId id="384" r:id="rId3"/>
    <p:sldId id="385" r:id="rId4"/>
    <p:sldId id="406" r:id="rId5"/>
    <p:sldId id="386" r:id="rId6"/>
    <p:sldId id="387" r:id="rId7"/>
    <p:sldId id="388" r:id="rId8"/>
    <p:sldId id="389" r:id="rId9"/>
    <p:sldId id="390" r:id="rId10"/>
    <p:sldId id="391" r:id="rId11"/>
    <p:sldId id="392" r:id="rId12"/>
    <p:sldId id="394" r:id="rId13"/>
    <p:sldId id="393" r:id="rId14"/>
    <p:sldId id="422" r:id="rId15"/>
    <p:sldId id="396" r:id="rId16"/>
    <p:sldId id="397" r:id="rId17"/>
    <p:sldId id="398" r:id="rId18"/>
    <p:sldId id="399" r:id="rId19"/>
    <p:sldId id="400" r:id="rId20"/>
    <p:sldId id="404" r:id="rId21"/>
    <p:sldId id="405" r:id="rId22"/>
    <p:sldId id="407" r:id="rId23"/>
    <p:sldId id="408" r:id="rId24"/>
    <p:sldId id="410" r:id="rId25"/>
    <p:sldId id="413" r:id="rId26"/>
    <p:sldId id="421" r:id="rId27"/>
    <p:sldId id="414" r:id="rId28"/>
    <p:sldId id="415" r:id="rId29"/>
    <p:sldId id="416" r:id="rId30"/>
    <p:sldId id="417" r:id="rId31"/>
    <p:sldId id="292" r:id="rId32"/>
    <p:sldId id="293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3B3B"/>
    <a:srgbClr val="050705"/>
    <a:srgbClr val="3E3E3E"/>
    <a:srgbClr val="FAFAFA"/>
    <a:srgbClr val="FFFFFF"/>
    <a:srgbClr val="2664F7"/>
    <a:srgbClr val="ECF0F3"/>
    <a:srgbClr val="EDEEE6"/>
    <a:srgbClr val="3C3D40"/>
    <a:srgbClr val="F2F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1" d="100"/>
          <a:sy n="61" d="100"/>
        </p:scale>
        <p:origin x="8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hyperlink" Target="http://www.pptmon.com/" TargetMode="Externa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ptmon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03C11D8-4EE6-4416-88CB-901C0CA98BCE}"/>
              </a:ext>
            </a:extLst>
          </p:cNvPr>
          <p:cNvSpPr/>
          <p:nvPr userDrawn="1"/>
        </p:nvSpPr>
        <p:spPr>
          <a:xfrm>
            <a:off x="10363200" y="0"/>
            <a:ext cx="18288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222388-ACFB-4C7D-92F6-B808C17D7B0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그림 개체 틀 4">
            <a:extLst>
              <a:ext uri="{FF2B5EF4-FFF2-40B4-BE49-F238E27FC236}">
                <a16:creationId xmlns:a16="http://schemas.microsoft.com/office/drawing/2014/main" id="{8F9FF617-4E6B-448B-9ABE-4E7550ECDC1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55544" y="1371596"/>
            <a:ext cx="5036456" cy="411478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2949762-E88F-4CEF-A1D0-E3C513C3AC22}"/>
              </a:ext>
            </a:extLst>
          </p:cNvPr>
          <p:cNvSpPr/>
          <p:nvPr userDrawn="1"/>
        </p:nvSpPr>
        <p:spPr>
          <a:xfrm>
            <a:off x="0" y="1"/>
            <a:ext cx="152400" cy="6857978"/>
          </a:xfrm>
          <a:prstGeom prst="rect">
            <a:avLst/>
          </a:prstGeom>
          <a:solidFill>
            <a:srgbClr val="05070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85247CB-8EEA-4A45-9440-9EE92AAD0790}"/>
              </a:ext>
            </a:extLst>
          </p:cNvPr>
          <p:cNvCxnSpPr/>
          <p:nvPr userDrawn="1"/>
        </p:nvCxnSpPr>
        <p:spPr>
          <a:xfrm>
            <a:off x="7155544" y="685800"/>
            <a:ext cx="5036456" cy="0"/>
          </a:xfrm>
          <a:prstGeom prst="line">
            <a:avLst/>
          </a:prstGeom>
          <a:ln>
            <a:solidFill>
              <a:srgbClr val="0507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C92AE8A-A969-4EC2-A18A-5FAADB36947F}"/>
              </a:ext>
            </a:extLst>
          </p:cNvPr>
          <p:cNvSpPr/>
          <p:nvPr userDrawn="1"/>
        </p:nvSpPr>
        <p:spPr>
          <a:xfrm>
            <a:off x="8173355" y="0"/>
            <a:ext cx="4018645" cy="6858000"/>
          </a:xfrm>
          <a:prstGeom prst="rect">
            <a:avLst/>
          </a:pr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7" name="그림 개체 틀 4">
            <a:extLst>
              <a:ext uri="{FF2B5EF4-FFF2-40B4-BE49-F238E27FC236}">
                <a16:creationId xmlns:a16="http://schemas.microsoft.com/office/drawing/2014/main" id="{DA08A6B6-6E43-4EDE-8179-83B7D783F7E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404100" y="787400"/>
            <a:ext cx="4018645" cy="528318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F4A902-FDE6-4B9B-8A62-514F663618E2}"/>
              </a:ext>
            </a:extLst>
          </p:cNvPr>
          <p:cNvCxnSpPr/>
          <p:nvPr userDrawn="1"/>
        </p:nvCxnSpPr>
        <p:spPr>
          <a:xfrm>
            <a:off x="1041400" y="0"/>
            <a:ext cx="0" cy="6858000"/>
          </a:xfrm>
          <a:prstGeom prst="line">
            <a:avLst/>
          </a:prstGeom>
          <a:ln w="19050">
            <a:solidFill>
              <a:srgbClr val="0507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5707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19264C-F057-47E5-9888-19099D33E044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0561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110970-06B8-4B6A-AFA5-3E049F5D20B9}"/>
              </a:ext>
            </a:extLst>
          </p:cNvPr>
          <p:cNvSpPr/>
          <p:nvPr userDrawn="1"/>
        </p:nvSpPr>
        <p:spPr>
          <a:xfrm>
            <a:off x="0" y="0"/>
            <a:ext cx="10414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25AB55CE-3B37-4A0B-B79A-AD549B0740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727200" y="3922482"/>
            <a:ext cx="952500" cy="2581275"/>
          </a:xfrm>
          <a:prstGeom prst="rect">
            <a:avLst/>
          </a:prstGeom>
        </p:spPr>
      </p:pic>
      <p:sp>
        <p:nvSpPr>
          <p:cNvPr id="9" name="그림 개체 틀 7">
            <a:extLst>
              <a:ext uri="{FF2B5EF4-FFF2-40B4-BE49-F238E27FC236}">
                <a16:creationId xmlns:a16="http://schemas.microsoft.com/office/drawing/2014/main" id="{56FA03F6-3B5A-4094-B477-62F0E014256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07300" y="0"/>
            <a:ext cx="45847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b" anchorCtr="1"/>
          <a:lstStyle>
            <a:lvl1pPr>
              <a:defRPr lang="ko-KR" altLang="en-US"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15819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B8A750F-A173-4A8B-98DA-DFD7B2229748}"/>
              </a:ext>
            </a:extLst>
          </p:cNvPr>
          <p:cNvSpPr/>
          <p:nvPr userDrawn="1"/>
        </p:nvSpPr>
        <p:spPr>
          <a:xfrm>
            <a:off x="7569200" y="0"/>
            <a:ext cx="46228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8" name="그림 개체 틀 11">
            <a:extLst>
              <a:ext uri="{FF2B5EF4-FFF2-40B4-BE49-F238E27FC236}">
                <a16:creationId xmlns:a16="http://schemas.microsoft.com/office/drawing/2014/main" id="{DF28EE66-6612-44C0-ACBC-9EFF4E2895E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56989" y="1218254"/>
            <a:ext cx="2179320" cy="4714876"/>
          </a:xfrm>
          <a:prstGeom prst="roundRect">
            <a:avLst>
              <a:gd name="adj" fmla="val 732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b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1">
            <a:extLst>
              <a:ext uri="{FF2B5EF4-FFF2-40B4-BE49-F238E27FC236}">
                <a16:creationId xmlns:a16="http://schemas.microsoft.com/office/drawing/2014/main" id="{ACEE67B8-6983-4116-8A06-88E2D5CCE83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014458" y="1218254"/>
            <a:ext cx="2179320" cy="4714876"/>
          </a:xfrm>
          <a:prstGeom prst="roundRect">
            <a:avLst>
              <a:gd name="adj" fmla="val 732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b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9F1901A3-911E-4806-BA13-063D293BEAF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rot="16200000">
            <a:off x="10631274" y="-241598"/>
            <a:ext cx="675972" cy="183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114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B664E53-0D14-4E66-9302-1EDBDF1244AC}"/>
              </a:ext>
            </a:extLst>
          </p:cNvPr>
          <p:cNvSpPr/>
          <p:nvPr userDrawn="1"/>
        </p:nvSpPr>
        <p:spPr>
          <a:xfrm>
            <a:off x="7569200" y="0"/>
            <a:ext cx="46228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pic>
        <p:nvPicPr>
          <p:cNvPr id="10" name="그래픽 9">
            <a:extLst>
              <a:ext uri="{FF2B5EF4-FFF2-40B4-BE49-F238E27FC236}">
                <a16:creationId xmlns:a16="http://schemas.microsoft.com/office/drawing/2014/main" id="{9C5E5E67-F90F-4029-AFEB-08DE2D74B59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rot="16200000">
            <a:off x="10631274" y="-241598"/>
            <a:ext cx="675972" cy="1831884"/>
          </a:xfrm>
          <a:prstGeom prst="rect">
            <a:avLst/>
          </a:prstGeom>
        </p:spPr>
      </p:pic>
      <p:sp>
        <p:nvSpPr>
          <p:cNvPr id="8" name="그림 개체 틀 5">
            <a:extLst>
              <a:ext uri="{FF2B5EF4-FFF2-40B4-BE49-F238E27FC236}">
                <a16:creationId xmlns:a16="http://schemas.microsoft.com/office/drawing/2014/main" id="{394F2DB6-4AEE-4C18-9C08-26E47616FD7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252017" y="910115"/>
            <a:ext cx="3825240" cy="5114925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7682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8202309A-8DE7-4CDD-9B20-BFFC5F7ACE06}"/>
              </a:ext>
            </a:extLst>
          </p:cNvPr>
          <p:cNvSpPr/>
          <p:nvPr userDrawn="1"/>
        </p:nvSpPr>
        <p:spPr>
          <a:xfrm>
            <a:off x="7569200" y="0"/>
            <a:ext cx="46228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pic>
        <p:nvPicPr>
          <p:cNvPr id="10" name="그래픽 9">
            <a:extLst>
              <a:ext uri="{FF2B5EF4-FFF2-40B4-BE49-F238E27FC236}">
                <a16:creationId xmlns:a16="http://schemas.microsoft.com/office/drawing/2014/main" id="{DC441AC4-7A6D-4AAB-9580-C6FE910B03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16200000">
            <a:off x="10631274" y="-241598"/>
            <a:ext cx="675972" cy="1831884"/>
          </a:xfrm>
          <a:prstGeom prst="rect">
            <a:avLst/>
          </a:prstGeom>
        </p:spPr>
      </p:pic>
      <p:pic>
        <p:nvPicPr>
          <p:cNvPr id="4" name="Graphic 3">
            <a:hlinkClick r:id="rId4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그림 개체 틀 8">
            <a:extLst>
              <a:ext uri="{FF2B5EF4-FFF2-40B4-BE49-F238E27FC236}">
                <a16:creationId xmlns:a16="http://schemas.microsoft.com/office/drawing/2014/main" id="{47A8B811-4F82-4C9D-B0A0-08463ED597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119428" y="1138220"/>
            <a:ext cx="6273800" cy="3784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02826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7084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0AA798-D794-425E-BA64-2DD060502271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27EEF6-7A13-454F-A152-90BD0357DE3C}"/>
              </a:ext>
            </a:extLst>
          </p:cNvPr>
          <p:cNvSpPr/>
          <p:nvPr userDrawn="1"/>
        </p:nvSpPr>
        <p:spPr>
          <a:xfrm>
            <a:off x="10363200" y="0"/>
            <a:ext cx="18288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CE22EC-E7E4-453F-B04D-9D1AEB8DC4A6}"/>
              </a:ext>
            </a:extLst>
          </p:cNvPr>
          <p:cNvSpPr/>
          <p:nvPr userDrawn="1"/>
        </p:nvSpPr>
        <p:spPr>
          <a:xfrm>
            <a:off x="0" y="1"/>
            <a:ext cx="152400" cy="6857978"/>
          </a:xfrm>
          <a:prstGeom prst="rect">
            <a:avLst/>
          </a:prstGeom>
          <a:solidFill>
            <a:srgbClr val="05070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3954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3A9C10A-8739-46EA-8E7C-A628FA934E80}"/>
              </a:ext>
            </a:extLst>
          </p:cNvPr>
          <p:cNvSpPr/>
          <p:nvPr userDrawn="1"/>
        </p:nvSpPr>
        <p:spPr>
          <a:xfrm>
            <a:off x="622300" y="622300"/>
            <a:ext cx="10947400" cy="56134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7022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686D9D-7186-4434-8994-D0A6004F84DE}"/>
              </a:ext>
            </a:extLst>
          </p:cNvPr>
          <p:cNvSpPr/>
          <p:nvPr userDrawn="1"/>
        </p:nvSpPr>
        <p:spPr>
          <a:xfrm>
            <a:off x="0" y="0"/>
            <a:ext cx="12192000" cy="14097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7" name="그림 개체 틀 4">
            <a:extLst>
              <a:ext uri="{FF2B5EF4-FFF2-40B4-BE49-F238E27FC236}">
                <a16:creationId xmlns:a16="http://schemas.microsoft.com/office/drawing/2014/main" id="{250CC82C-CEAE-41B6-B10C-4326BE4D547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85000" y="609600"/>
            <a:ext cx="4533900" cy="563878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18086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8F364397-32B3-474C-B10F-A08379E5ADB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16400" y="0"/>
            <a:ext cx="7975600" cy="45212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A66408A-29AA-4B7E-8F08-EF9B47E5AA67}"/>
              </a:ext>
            </a:extLst>
          </p:cNvPr>
          <p:cNvSpPr/>
          <p:nvPr userDrawn="1"/>
        </p:nvSpPr>
        <p:spPr>
          <a:xfrm>
            <a:off x="0" y="0"/>
            <a:ext cx="4216400" cy="45212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CEDBC2B-3D59-4C3E-BDCF-D8AD18E5B9AA}"/>
              </a:ext>
            </a:extLst>
          </p:cNvPr>
          <p:cNvCxnSpPr/>
          <p:nvPr userDrawn="1"/>
        </p:nvCxnSpPr>
        <p:spPr>
          <a:xfrm>
            <a:off x="673100" y="6210300"/>
            <a:ext cx="1080000" cy="0"/>
          </a:xfrm>
          <a:prstGeom prst="line">
            <a:avLst/>
          </a:prstGeom>
          <a:ln>
            <a:solidFill>
              <a:srgbClr val="0507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7845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823FA6-7520-40F7-B087-1EB6414C3259}"/>
              </a:ext>
            </a:extLst>
          </p:cNvPr>
          <p:cNvSpPr/>
          <p:nvPr userDrawn="1"/>
        </p:nvSpPr>
        <p:spPr>
          <a:xfrm>
            <a:off x="0" y="0"/>
            <a:ext cx="10414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9C9F7C3C-CEA0-48F1-A2F2-F08D2A23DAE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727200" y="3922482"/>
            <a:ext cx="952500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002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3F1C3C-FC13-4B5D-98AC-B165A0FDD399}"/>
              </a:ext>
            </a:extLst>
          </p:cNvPr>
          <p:cNvSpPr/>
          <p:nvPr userDrawn="1"/>
        </p:nvSpPr>
        <p:spPr>
          <a:xfrm>
            <a:off x="0" y="2260600"/>
            <a:ext cx="1041400" cy="2336800"/>
          </a:xfrm>
          <a:prstGeom prst="rect">
            <a:avLst/>
          </a:pr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127000" dist="63500" dir="5400000" algn="t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39181F8-94DA-4922-88F4-CA95964A3492}"/>
              </a:ext>
            </a:extLst>
          </p:cNvPr>
          <p:cNvSpPr/>
          <p:nvPr userDrawn="1"/>
        </p:nvSpPr>
        <p:spPr>
          <a:xfrm>
            <a:off x="2082800" y="952500"/>
            <a:ext cx="10109200" cy="4953000"/>
          </a:xfrm>
          <a:prstGeom prst="rect">
            <a:avLst/>
          </a:prstGeom>
          <a:solidFill>
            <a:schemeClr val="bg1"/>
          </a:solidFill>
          <a:ln w="9525" cap="flat">
            <a:noFill/>
            <a:prstDash val="solid"/>
            <a:miter/>
          </a:ln>
          <a:effectLst>
            <a:outerShdw blurRad="127000" dist="635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algn="l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8925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0E91518E-2B4B-4F44-B940-EAF3E6F74BD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bIns="468000" anchor="b" anchorCtr="1"/>
          <a:lstStyle>
            <a:lvl1pPr marL="0" indent="0">
              <a:buNone/>
              <a:defRPr sz="1800" b="1"/>
            </a:lvl1pPr>
          </a:lstStyle>
          <a:p>
            <a:r>
              <a:rPr lang="en-US" altLang="ko-KR" dirty="0"/>
              <a:t>Right Click &gt; Click to Bring to Front &gt; Click icon to add picture &gt; Right Click &gt; Click to Send to Back</a:t>
            </a:r>
            <a:endParaRPr lang="ko-KR" altLang="en-US" dirty="0"/>
          </a:p>
        </p:txBody>
      </p:sp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956805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18391A64-485F-424B-B3B2-B1CB6E26B0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47236" y="7063924"/>
            <a:ext cx="2471738" cy="19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44271-A7B8-483E-9662-7F237D47F619}"/>
              </a:ext>
            </a:extLst>
          </p:cNvPr>
          <p:cNvSpPr txBox="1"/>
          <p:nvPr userDrawn="1"/>
        </p:nvSpPr>
        <p:spPr>
          <a:xfrm>
            <a:off x="4073025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6030C8D-96D9-4680-BDF8-804C1712EDC4}"/>
              </a:ext>
            </a:extLst>
          </p:cNvPr>
          <p:cNvSpPr/>
          <p:nvPr userDrawn="1"/>
        </p:nvSpPr>
        <p:spPr>
          <a:xfrm>
            <a:off x="10363200" y="0"/>
            <a:ext cx="18288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F3AE7087-973A-4C88-8794-FDDCA31B862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404100" y="787400"/>
            <a:ext cx="4018645" cy="528318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62644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79" r:id="rId16"/>
    <p:sldLayoutId id="2147483664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3months.tistory.com/512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B4C0D49-15C0-4C2C-9441-5169EE3C1446}"/>
              </a:ext>
            </a:extLst>
          </p:cNvPr>
          <p:cNvSpPr txBox="1"/>
          <p:nvPr/>
        </p:nvSpPr>
        <p:spPr>
          <a:xfrm>
            <a:off x="983342" y="4384745"/>
            <a:ext cx="5379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20190101 </a:t>
            </a:r>
            <a:r>
              <a:rPr lang="ko-KR" altLang="en-US" sz="20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김규리</a:t>
            </a:r>
            <a:endParaRPr lang="ko-KR" altLang="en-US" sz="20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033418-D2A9-4BCA-A822-AF3EC225BD4C}"/>
              </a:ext>
            </a:extLst>
          </p:cNvPr>
          <p:cNvSpPr txBox="1"/>
          <p:nvPr/>
        </p:nvSpPr>
        <p:spPr>
          <a:xfrm>
            <a:off x="983342" y="2168156"/>
            <a:ext cx="92579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latin typeface="+mj-lt"/>
                <a:cs typeface="Arial" panose="020B0604020202020204" pitchFamily="34" charset="0"/>
              </a:rPr>
              <a:t>Deep Learning</a:t>
            </a:r>
            <a:r>
              <a:rPr lang="ko-KR" altLang="en-US" sz="5400" b="1" dirty="0">
                <a:latin typeface="+mj-lt"/>
                <a:cs typeface="Arial" panose="020B0604020202020204" pitchFamily="34" charset="0"/>
              </a:rPr>
              <a:t> </a:t>
            </a:r>
            <a:r>
              <a:rPr lang="en-US" altLang="ko-KR" sz="5400" b="1" dirty="0" smtClean="0">
                <a:latin typeface="+mj-lt"/>
                <a:cs typeface="Arial" panose="020B0604020202020204" pitchFamily="34" charset="0"/>
              </a:rPr>
              <a:t>for Computer Vision </a:t>
            </a:r>
            <a:r>
              <a:rPr lang="en-US" altLang="ko-KR" sz="3000" b="1" dirty="0" smtClean="0">
                <a:latin typeface="+mj-lt"/>
                <a:cs typeface="Arial" panose="020B0604020202020204" pitchFamily="34" charset="0"/>
              </a:rPr>
              <a:t>with Python</a:t>
            </a:r>
          </a:p>
        </p:txBody>
      </p:sp>
    </p:spTree>
    <p:extLst>
      <p:ext uri="{BB962C8B-B14F-4D97-AF65-F5344CB8AC3E}">
        <p14:creationId xmlns:p14="http://schemas.microsoft.com/office/powerpoint/2010/main" val="2583471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Scaling and Aspect Ratios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1416" t="35334" r="53750" b="32074"/>
          <a:stretch/>
        </p:blipFill>
        <p:spPr>
          <a:xfrm>
            <a:off x="1745751" y="1965960"/>
            <a:ext cx="7470648" cy="393192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709175" y="6262486"/>
            <a:ext cx="7543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000000"/>
                </a:solidFill>
                <a:latin typeface="맑은 고딕" panose="020B0503020000020004" pitchFamily="50" charset="-127"/>
                <a:cs typeface="Helvetica" panose="020B0604020202020204" pitchFamily="34" charset="0"/>
              </a:rPr>
              <a:t>32×32, 64×64, 224×224, 227×227, 256×256 </a:t>
            </a:r>
            <a:r>
              <a:rPr lang="en-US" altLang="ko-KR" sz="2000" dirty="0" smtClean="0">
                <a:solidFill>
                  <a:srgbClr val="000000"/>
                </a:solidFill>
                <a:ea typeface="맑은 고딕" panose="020B0503020000020004" pitchFamily="50" charset="-127"/>
                <a:cs typeface="Helvetica" panose="020B0604020202020204" pitchFamily="34" charset="0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ea typeface="맑은 고딕" panose="020B0503020000020004" pitchFamily="50" charset="-127"/>
                <a:cs typeface="Helvetica" panose="020B0604020202020204" pitchFamily="34" charset="0"/>
              </a:rPr>
              <a:t>299×299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50972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Scaling and Aspect Ratios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4750" t="25703" r="56667" b="20075"/>
          <a:stretch/>
        </p:blipFill>
        <p:spPr>
          <a:xfrm>
            <a:off x="6984394" y="1601354"/>
            <a:ext cx="4887682" cy="521542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381000" y="3325148"/>
            <a:ext cx="1813560" cy="17678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224 X 224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2694759" y="1824008"/>
            <a:ext cx="3057915" cy="47701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294076" y="2029748"/>
            <a:ext cx="1859280" cy="12954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312 X 234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263596" y="3604692"/>
            <a:ext cx="1920240" cy="12954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800 X 600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422256" y="5179636"/>
            <a:ext cx="1602920" cy="119916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770 X 300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422256" y="1536007"/>
            <a:ext cx="1602920" cy="428394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ko-KR" dirty="0" smtClean="0"/>
              <a:t>DATASET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4966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D9F56-099B-4C3C-BEAF-93D4BD841EBF}"/>
              </a:ext>
            </a:extLst>
          </p:cNvPr>
          <p:cNvSpPr txBox="1"/>
          <p:nvPr/>
        </p:nvSpPr>
        <p:spPr>
          <a:xfrm>
            <a:off x="3207558" y="3167390"/>
            <a:ext cx="5776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latin typeface="+mj-lt"/>
                <a:cs typeface="Arial" panose="020B0604020202020204" pitchFamily="34" charset="0"/>
              </a:rPr>
              <a:t>Image Classification Basics</a:t>
            </a:r>
            <a:endParaRPr lang="ko-KR" altLang="en-US" sz="28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798557-0741-4A6D-8217-A5ACD78F4407}"/>
              </a:ext>
            </a:extLst>
          </p:cNvPr>
          <p:cNvSpPr/>
          <p:nvPr/>
        </p:nvSpPr>
        <p:spPr>
          <a:xfrm>
            <a:off x="5647690" y="1987550"/>
            <a:ext cx="896620" cy="165100"/>
          </a:xfrm>
          <a:prstGeom prst="rect">
            <a:avLst/>
          </a:pr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99C97E7-2A75-4188-85DB-F5334BFD304B}"/>
              </a:ext>
            </a:extLst>
          </p:cNvPr>
          <p:cNvSpPr/>
          <p:nvPr/>
        </p:nvSpPr>
        <p:spPr>
          <a:xfrm>
            <a:off x="5647690" y="4705350"/>
            <a:ext cx="896620" cy="165100"/>
          </a:xfrm>
          <a:prstGeom prst="rect">
            <a:avLst/>
          </a:pr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5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4744" t="31026" r="46154" b="18832"/>
          <a:stretch/>
        </p:blipFill>
        <p:spPr>
          <a:xfrm>
            <a:off x="1340749" y="1601354"/>
            <a:ext cx="8280652" cy="475651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3110618" y="6488668"/>
            <a:ext cx="4740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그림자료</a:t>
            </a:r>
            <a:r>
              <a:rPr lang="ko-KR" altLang="en-US" b="1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ko-KR" altLang="en-US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출처</a:t>
            </a:r>
            <a:r>
              <a:rPr lang="en-US" altLang="ko-KR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: </a:t>
            </a:r>
            <a:r>
              <a:rPr lang="en-US" altLang="ko-KR" dirty="0">
                <a:hlinkClick r:id="rId3"/>
              </a:rPr>
              <a:t>https://3months.tistory.com/512</a:t>
            </a:r>
            <a:endParaRPr lang="ko-KR" altLang="en-US" b="1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113622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Rule-based approach vs. Data-driven approach</a:t>
            </a:r>
            <a:endParaRPr lang="en-US" altLang="ko-KR" sz="3200" b="1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94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Image Classification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6583" t="32074" r="59167" b="40370"/>
          <a:stretch/>
        </p:blipFill>
        <p:spPr>
          <a:xfrm>
            <a:off x="2397270" y="2082748"/>
            <a:ext cx="6167610" cy="394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29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The Semantic Gap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8750" t="27185" r="30167" b="19185"/>
          <a:stretch/>
        </p:blipFill>
        <p:spPr>
          <a:xfrm>
            <a:off x="2044455" y="1601354"/>
            <a:ext cx="6873240" cy="504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567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Challenges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34500" t="17853" r="36417" b="10000"/>
          <a:stretch/>
        </p:blipFill>
        <p:spPr>
          <a:xfrm>
            <a:off x="5331840" y="159168"/>
            <a:ext cx="4800600" cy="669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056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Supervised Learning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35251" t="42649" r="36249" b="39482"/>
          <a:stretch/>
        </p:blipFill>
        <p:spPr>
          <a:xfrm>
            <a:off x="1578663" y="3315029"/>
            <a:ext cx="7804824" cy="275257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829710" y="1763423"/>
            <a:ext cx="1013056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500" dirty="0"/>
              <a:t>Logistic Regression, Support Vector Machines (SVMs</a:t>
            </a:r>
            <a:r>
              <a:rPr lang="en-US" altLang="ko-KR" sz="2500" dirty="0" smtClean="0"/>
              <a:t>), </a:t>
            </a:r>
            <a:r>
              <a:rPr lang="en-US" altLang="ko-KR" sz="2500" dirty="0"/>
              <a:t>Random </a:t>
            </a:r>
            <a:r>
              <a:rPr lang="en-US" altLang="ko-KR" sz="2500" dirty="0" smtClean="0"/>
              <a:t>Forests, </a:t>
            </a:r>
            <a:r>
              <a:rPr lang="en-US" altLang="ko-KR" sz="2500" dirty="0"/>
              <a:t>and Artificial Neural Networks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224526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Unsupervised Learning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37000" t="25259" r="38084" b="56963"/>
          <a:stretch/>
        </p:blipFill>
        <p:spPr>
          <a:xfrm>
            <a:off x="1721748" y="3288500"/>
            <a:ext cx="7518654" cy="301752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829710" y="1763423"/>
            <a:ext cx="1013056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500" dirty="0"/>
              <a:t>Principle Component Analysis (PCA) and k-means clustering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841246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Semi-supervised Learning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35167" t="53704" r="36417" b="28222"/>
          <a:stretch/>
        </p:blipFill>
        <p:spPr>
          <a:xfrm>
            <a:off x="1519550" y="3285786"/>
            <a:ext cx="7923050" cy="283464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829710" y="1763423"/>
            <a:ext cx="1013056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/>
              <a:t>label </a:t>
            </a:r>
            <a:r>
              <a:rPr lang="en-US" altLang="ko-KR" sz="2800" dirty="0" smtClean="0"/>
              <a:t>spreading, </a:t>
            </a:r>
            <a:r>
              <a:rPr lang="en-US" altLang="ko-KR" sz="2800" dirty="0"/>
              <a:t>label </a:t>
            </a:r>
            <a:r>
              <a:rPr lang="en-US" altLang="ko-KR" sz="2800" dirty="0" smtClean="0"/>
              <a:t>propagation, </a:t>
            </a:r>
            <a:r>
              <a:rPr lang="en-US" altLang="ko-KR" sz="2800" dirty="0"/>
              <a:t>ladder </a:t>
            </a:r>
            <a:r>
              <a:rPr lang="en-US" altLang="ko-KR" sz="2800" dirty="0" smtClean="0"/>
              <a:t>networks, </a:t>
            </a:r>
            <a:r>
              <a:rPr lang="en-US" altLang="ko-KR" sz="2800" dirty="0"/>
              <a:t>and co-learning/co-training 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333549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D9F56-099B-4C3C-BEAF-93D4BD841EBF}"/>
              </a:ext>
            </a:extLst>
          </p:cNvPr>
          <p:cNvSpPr txBox="1"/>
          <p:nvPr/>
        </p:nvSpPr>
        <p:spPr>
          <a:xfrm>
            <a:off x="3207558" y="3167390"/>
            <a:ext cx="5776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latin typeface="+mj-lt"/>
                <a:cs typeface="Arial" panose="020B0604020202020204" pitchFamily="34" charset="0"/>
              </a:rPr>
              <a:t>Image Fundamentals</a:t>
            </a:r>
            <a:endParaRPr lang="ko-KR" altLang="en-US" sz="28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798557-0741-4A6D-8217-A5ACD78F4407}"/>
              </a:ext>
            </a:extLst>
          </p:cNvPr>
          <p:cNvSpPr/>
          <p:nvPr/>
        </p:nvSpPr>
        <p:spPr>
          <a:xfrm>
            <a:off x="5647690" y="1987550"/>
            <a:ext cx="896620" cy="165100"/>
          </a:xfrm>
          <a:prstGeom prst="rect">
            <a:avLst/>
          </a:pr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99C97E7-2A75-4188-85DB-F5334BFD304B}"/>
              </a:ext>
            </a:extLst>
          </p:cNvPr>
          <p:cNvSpPr/>
          <p:nvPr/>
        </p:nvSpPr>
        <p:spPr>
          <a:xfrm>
            <a:off x="5647690" y="4705350"/>
            <a:ext cx="896620" cy="165100"/>
          </a:xfrm>
          <a:prstGeom prst="rect">
            <a:avLst/>
          </a:pr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281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061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Constructing a deep learning model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4F8E0BE-D6B4-4390-B602-FC808CD3A663}"/>
              </a:ext>
            </a:extLst>
          </p:cNvPr>
          <p:cNvSpPr/>
          <p:nvPr/>
        </p:nvSpPr>
        <p:spPr>
          <a:xfrm>
            <a:off x="1639420" y="1883078"/>
            <a:ext cx="44179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/>
              <a:t>Gather Your Dataset</a:t>
            </a:r>
            <a:endParaRPr lang="ko-KR" altLang="en-US" sz="28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1A6FF55-4B0F-4ECF-89EA-D42BA8DC5369}"/>
              </a:ext>
            </a:extLst>
          </p:cNvPr>
          <p:cNvSpPr/>
          <p:nvPr/>
        </p:nvSpPr>
        <p:spPr>
          <a:xfrm>
            <a:off x="1639420" y="2966454"/>
            <a:ext cx="40098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/>
              <a:t>Split Your Dataset</a:t>
            </a:r>
            <a:endParaRPr lang="ko-KR" altLang="en-US" sz="28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34CEF9E2-C63C-418A-B68E-8CAFC1F8F180}"/>
              </a:ext>
            </a:extLst>
          </p:cNvPr>
          <p:cNvSpPr/>
          <p:nvPr/>
        </p:nvSpPr>
        <p:spPr>
          <a:xfrm>
            <a:off x="829710" y="1864226"/>
            <a:ext cx="13299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latin typeface="+mj-lt"/>
              </a:rPr>
              <a:t>01.</a:t>
            </a:r>
            <a:endParaRPr lang="ko-KR" altLang="en-US" sz="2800" b="1" dirty="0">
              <a:latin typeface="+mj-lt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276B5B2-2606-4396-9A6C-88C4389ADE54}"/>
              </a:ext>
            </a:extLst>
          </p:cNvPr>
          <p:cNvSpPr/>
          <p:nvPr/>
        </p:nvSpPr>
        <p:spPr>
          <a:xfrm>
            <a:off x="829710" y="2947602"/>
            <a:ext cx="13299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latin typeface="+mj-lt"/>
              </a:rPr>
              <a:t>02.</a:t>
            </a:r>
            <a:endParaRPr lang="ko-KR" altLang="en-US" sz="2800" b="1" dirty="0">
              <a:latin typeface="+mj-lt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9000" t="33556" r="30000" b="42593"/>
          <a:stretch/>
        </p:blipFill>
        <p:spPr>
          <a:xfrm>
            <a:off x="1611195" y="3749040"/>
            <a:ext cx="7498080" cy="245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72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061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Constructing a deep learning model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4F8E0BE-D6B4-4390-B602-FC808CD3A663}"/>
              </a:ext>
            </a:extLst>
          </p:cNvPr>
          <p:cNvSpPr/>
          <p:nvPr/>
        </p:nvSpPr>
        <p:spPr>
          <a:xfrm>
            <a:off x="1639420" y="2812718"/>
            <a:ext cx="44179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/>
              <a:t>Train Your Network</a:t>
            </a:r>
            <a:endParaRPr lang="ko-KR" altLang="en-US" sz="28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1A6FF55-4B0F-4ECF-89EA-D42BA8DC5369}"/>
              </a:ext>
            </a:extLst>
          </p:cNvPr>
          <p:cNvSpPr/>
          <p:nvPr/>
        </p:nvSpPr>
        <p:spPr>
          <a:xfrm>
            <a:off x="1639420" y="3896094"/>
            <a:ext cx="40098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/>
              <a:t>Evaluate</a:t>
            </a:r>
            <a:endParaRPr lang="ko-KR" altLang="en-US" sz="28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34CEF9E2-C63C-418A-B68E-8CAFC1F8F180}"/>
              </a:ext>
            </a:extLst>
          </p:cNvPr>
          <p:cNvSpPr/>
          <p:nvPr/>
        </p:nvSpPr>
        <p:spPr>
          <a:xfrm>
            <a:off x="829710" y="2793866"/>
            <a:ext cx="13299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>
                <a:latin typeface="+mj-lt"/>
              </a:rPr>
              <a:t>03.</a:t>
            </a:r>
            <a:endParaRPr lang="ko-KR" altLang="en-US" sz="2800" b="1" dirty="0">
              <a:latin typeface="+mj-lt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276B5B2-2606-4396-9A6C-88C4389ADE54}"/>
              </a:ext>
            </a:extLst>
          </p:cNvPr>
          <p:cNvSpPr/>
          <p:nvPr/>
        </p:nvSpPr>
        <p:spPr>
          <a:xfrm>
            <a:off x="829710" y="3877242"/>
            <a:ext cx="13299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>
                <a:latin typeface="+mj-lt"/>
              </a:rPr>
              <a:t>04.</a:t>
            </a:r>
            <a:endParaRPr lang="ko-KR" altLang="en-US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59623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D9F56-099B-4C3C-BEAF-93D4BD841EBF}"/>
              </a:ext>
            </a:extLst>
          </p:cNvPr>
          <p:cNvSpPr txBox="1"/>
          <p:nvPr/>
        </p:nvSpPr>
        <p:spPr>
          <a:xfrm>
            <a:off x="2576634" y="3167390"/>
            <a:ext cx="70387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latin typeface="+mj-lt"/>
                <a:cs typeface="Arial" panose="020B0604020202020204" pitchFamily="34" charset="0"/>
              </a:rPr>
              <a:t>Datasets for Image Classification</a:t>
            </a:r>
            <a:endParaRPr lang="ko-KR" altLang="en-US" sz="28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798557-0741-4A6D-8217-A5ACD78F4407}"/>
              </a:ext>
            </a:extLst>
          </p:cNvPr>
          <p:cNvSpPr/>
          <p:nvPr/>
        </p:nvSpPr>
        <p:spPr>
          <a:xfrm>
            <a:off x="5647690" y="1987550"/>
            <a:ext cx="896620" cy="165100"/>
          </a:xfrm>
          <a:prstGeom prst="rect">
            <a:avLst/>
          </a:pr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99C97E7-2A75-4188-85DB-F5334BFD304B}"/>
              </a:ext>
            </a:extLst>
          </p:cNvPr>
          <p:cNvSpPr/>
          <p:nvPr/>
        </p:nvSpPr>
        <p:spPr>
          <a:xfrm>
            <a:off x="5647690" y="4705350"/>
            <a:ext cx="896620" cy="165100"/>
          </a:xfrm>
          <a:prstGeom prst="rect">
            <a:avLst/>
          </a:pr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030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MNIST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0641" t="50399" r="66410" b="40029"/>
          <a:stretch/>
        </p:blipFill>
        <p:spPr>
          <a:xfrm>
            <a:off x="1952210" y="2840839"/>
            <a:ext cx="7057730" cy="165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7815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CIFAR-10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0513" t="30798" r="66795" b="37293"/>
          <a:stretch/>
        </p:blipFill>
        <p:spPr>
          <a:xfrm>
            <a:off x="2572627" y="1771456"/>
            <a:ext cx="5816896" cy="46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355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Flowers-17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0834" t="37555" r="66916" b="32075"/>
          <a:stretch/>
        </p:blipFill>
        <p:spPr>
          <a:xfrm>
            <a:off x="2547375" y="1885194"/>
            <a:ext cx="5867400" cy="450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6236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CALTECH-101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026" name="Picture 2" descr="Overview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325" y="1776412"/>
            <a:ext cx="6667500" cy="471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3440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Adience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3583" t="41282" r="69744" b="29407"/>
          <a:stretch/>
        </p:blipFill>
        <p:spPr>
          <a:xfrm>
            <a:off x="3210901" y="1794910"/>
            <a:ext cx="4540348" cy="448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0806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ImageNet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8589" t="30342" r="64872" b="49601"/>
          <a:stretch/>
        </p:blipFill>
        <p:spPr>
          <a:xfrm>
            <a:off x="1876023" y="2333360"/>
            <a:ext cx="7210104" cy="306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170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Kaggle: Facial Expression Recognition Challenge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0166" t="37863" r="66282" b="32371"/>
          <a:stretch/>
        </p:blipFill>
        <p:spPr>
          <a:xfrm>
            <a:off x="2590164" y="2296336"/>
            <a:ext cx="5781822" cy="411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419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Pixels: The Building Blocks of Images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5083" t="21555" r="57500" b="41853"/>
          <a:stretch/>
        </p:blipFill>
        <p:spPr>
          <a:xfrm>
            <a:off x="6042971" y="2194970"/>
            <a:ext cx="5013960" cy="3764280"/>
          </a:xfrm>
          <a:prstGeom prst="rect">
            <a:avLst/>
          </a:prstGeom>
        </p:spPr>
      </p:pic>
      <p:cxnSp>
        <p:nvCxnSpPr>
          <p:cNvPr id="9" name="직선 화살표 연결선 8"/>
          <p:cNvCxnSpPr/>
          <p:nvPr/>
        </p:nvCxnSpPr>
        <p:spPr>
          <a:xfrm>
            <a:off x="6042971" y="6195470"/>
            <a:ext cx="5013960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>
            <a:off x="11277911" y="2194970"/>
            <a:ext cx="0" cy="376428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8201137" y="6171008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cs typeface="Arial" panose="020B0604020202020204" pitchFamily="34" charset="0"/>
              </a:rPr>
              <a:t>1000</a:t>
            </a:r>
            <a:endParaRPr lang="ko-KR" altLang="en-US" dirty="0"/>
          </a:p>
        </p:txBody>
      </p:sp>
      <p:sp>
        <p:nvSpPr>
          <p:cNvPr id="28" name="직사각형 27"/>
          <p:cNvSpPr/>
          <p:nvPr/>
        </p:nvSpPr>
        <p:spPr>
          <a:xfrm>
            <a:off x="11277911" y="3892444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cs typeface="Arial" panose="020B0604020202020204" pitchFamily="34" charset="0"/>
              </a:rPr>
              <a:t>750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52334" t="32849" r="23846" b="47037"/>
          <a:stretch/>
        </p:blipFill>
        <p:spPr>
          <a:xfrm>
            <a:off x="829710" y="3227214"/>
            <a:ext cx="4356295" cy="206912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017040" y="5411694"/>
            <a:ext cx="1981633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500" b="1" dirty="0" err="1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그림자료</a:t>
            </a:r>
            <a:r>
              <a:rPr lang="ko-KR" altLang="en-US" sz="1500" b="1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출처</a:t>
            </a:r>
            <a:r>
              <a:rPr lang="en-US" altLang="ko-KR" sz="1500" b="1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: </a:t>
            </a:r>
            <a:r>
              <a:rPr lang="ko-KR" altLang="en-US" sz="1500" b="1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위키백과</a:t>
            </a:r>
            <a:endParaRPr lang="ko-KR" altLang="en-US" sz="1500" b="1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63310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Stanford Cars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7334" t="45613" r="63462" b="35629"/>
          <a:stretch/>
        </p:blipFill>
        <p:spPr>
          <a:xfrm>
            <a:off x="1081049" y="2322342"/>
            <a:ext cx="8800052" cy="317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9432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55775E-92CB-448F-920A-CF7FB8E7A7D7}"/>
              </a:ext>
            </a:extLst>
          </p:cNvPr>
          <p:cNvSpPr txBox="1"/>
          <p:nvPr/>
        </p:nvSpPr>
        <p:spPr>
          <a:xfrm>
            <a:off x="4293263" y="3606800"/>
            <a:ext cx="36054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latin typeface="+mj-lt"/>
                <a:cs typeface="Arial" panose="020B0604020202020204" pitchFamily="34" charset="0"/>
              </a:rPr>
              <a:t>Q &amp; A</a:t>
            </a:r>
            <a:endParaRPr lang="ko-KR" altLang="en-US" sz="2800" b="1" dirty="0">
              <a:latin typeface="+mj-lt"/>
              <a:cs typeface="Arial" panose="020B0604020202020204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C4BD0B-A979-4DEB-919A-13D55D1AB898}"/>
              </a:ext>
            </a:extLst>
          </p:cNvPr>
          <p:cNvGrpSpPr/>
          <p:nvPr/>
        </p:nvGrpSpPr>
        <p:grpSpPr>
          <a:xfrm>
            <a:off x="5667989" y="2280731"/>
            <a:ext cx="856021" cy="1245107"/>
            <a:chOff x="2176739" y="5552206"/>
            <a:chExt cx="257175" cy="402061"/>
          </a:xfrm>
          <a:solidFill>
            <a:schemeClr val="bg1"/>
          </a:solidFill>
        </p:grpSpPr>
        <p:sp>
          <p:nvSpPr>
            <p:cNvPr id="13" name="자유형: 도형 329">
              <a:extLst>
                <a:ext uri="{FF2B5EF4-FFF2-40B4-BE49-F238E27FC236}">
                  <a16:creationId xmlns:a16="http://schemas.microsoft.com/office/drawing/2014/main" id="{C61D4DE1-E4AC-4432-A3BD-40F59BC48685}"/>
                </a:ext>
              </a:extLst>
            </p:cNvPr>
            <p:cNvSpPr/>
            <p:nvPr/>
          </p:nvSpPr>
          <p:spPr>
            <a:xfrm>
              <a:off x="2176739" y="5620892"/>
              <a:ext cx="257175" cy="333375"/>
            </a:xfrm>
            <a:custGeom>
              <a:avLst/>
              <a:gdLst>
                <a:gd name="connsiteX0" fmla="*/ 250603 w 257175"/>
                <a:gd name="connsiteY0" fmla="*/ 128873 h 333375"/>
                <a:gd name="connsiteX1" fmla="*/ 128873 w 257175"/>
                <a:gd name="connsiteY1" fmla="*/ 7144 h 333375"/>
                <a:gd name="connsiteX2" fmla="*/ 7144 w 257175"/>
                <a:gd name="connsiteY2" fmla="*/ 128873 h 333375"/>
                <a:gd name="connsiteX3" fmla="*/ 62389 w 257175"/>
                <a:gd name="connsiteY3" fmla="*/ 230886 h 333375"/>
                <a:gd name="connsiteX4" fmla="*/ 62389 w 257175"/>
                <a:gd name="connsiteY4" fmla="*/ 268319 h 333375"/>
                <a:gd name="connsiteX5" fmla="*/ 130016 w 257175"/>
                <a:gd name="connsiteY5" fmla="*/ 335661 h 333375"/>
                <a:gd name="connsiteX6" fmla="*/ 195263 w 257175"/>
                <a:gd name="connsiteY6" fmla="*/ 269272 h 333375"/>
                <a:gd name="connsiteX7" fmla="*/ 195263 w 257175"/>
                <a:gd name="connsiteY7" fmla="*/ 247745 h 333375"/>
                <a:gd name="connsiteX8" fmla="*/ 195263 w 257175"/>
                <a:gd name="connsiteY8" fmla="*/ 230981 h 333375"/>
                <a:gd name="connsiteX9" fmla="*/ 250603 w 257175"/>
                <a:gd name="connsiteY9" fmla="*/ 128873 h 333375"/>
                <a:gd name="connsiteX10" fmla="*/ 171926 w 257175"/>
                <a:gd name="connsiteY10" fmla="*/ 269748 h 333375"/>
                <a:gd name="connsiteX11" fmla="*/ 125254 w 257175"/>
                <a:gd name="connsiteY11" fmla="*/ 312706 h 333375"/>
                <a:gd name="connsiteX12" fmla="*/ 85630 w 257175"/>
                <a:gd name="connsiteY12" fmla="*/ 269177 h 333375"/>
                <a:gd name="connsiteX13" fmla="*/ 85630 w 257175"/>
                <a:gd name="connsiteY13" fmla="*/ 259937 h 333375"/>
                <a:gd name="connsiteX14" fmla="*/ 171926 w 257175"/>
                <a:gd name="connsiteY14" fmla="*/ 259937 h 333375"/>
                <a:gd name="connsiteX15" fmla="*/ 171926 w 257175"/>
                <a:gd name="connsiteY15" fmla="*/ 269748 h 333375"/>
                <a:gd name="connsiteX16" fmla="*/ 177927 w 257175"/>
                <a:gd name="connsiteY16" fmla="*/ 213932 h 333375"/>
                <a:gd name="connsiteX17" fmla="*/ 171926 w 257175"/>
                <a:gd name="connsiteY17" fmla="*/ 224124 h 333375"/>
                <a:gd name="connsiteX18" fmla="*/ 171926 w 257175"/>
                <a:gd name="connsiteY18" fmla="*/ 235839 h 333375"/>
                <a:gd name="connsiteX19" fmla="*/ 140017 w 257175"/>
                <a:gd name="connsiteY19" fmla="*/ 235839 h 333375"/>
                <a:gd name="connsiteX20" fmla="*/ 140017 w 257175"/>
                <a:gd name="connsiteY20" fmla="*/ 174974 h 333375"/>
                <a:gd name="connsiteX21" fmla="*/ 166116 w 257175"/>
                <a:gd name="connsiteY21" fmla="*/ 139065 h 333375"/>
                <a:gd name="connsiteX22" fmla="*/ 155448 w 257175"/>
                <a:gd name="connsiteY22" fmla="*/ 126968 h 333375"/>
                <a:gd name="connsiteX23" fmla="*/ 142780 w 257175"/>
                <a:gd name="connsiteY23" fmla="*/ 138684 h 333375"/>
                <a:gd name="connsiteX24" fmla="*/ 128302 w 257175"/>
                <a:gd name="connsiteY24" fmla="*/ 153257 h 333375"/>
                <a:gd name="connsiteX25" fmla="*/ 113824 w 257175"/>
                <a:gd name="connsiteY25" fmla="*/ 138684 h 333375"/>
                <a:gd name="connsiteX26" fmla="*/ 106489 w 257175"/>
                <a:gd name="connsiteY26" fmla="*/ 127730 h 333375"/>
                <a:gd name="connsiteX27" fmla="*/ 90583 w 257175"/>
                <a:gd name="connsiteY27" fmla="*/ 138684 h 333375"/>
                <a:gd name="connsiteX28" fmla="*/ 116681 w 257175"/>
                <a:gd name="connsiteY28" fmla="*/ 174974 h 333375"/>
                <a:gd name="connsiteX29" fmla="*/ 116681 w 257175"/>
                <a:gd name="connsiteY29" fmla="*/ 235839 h 333375"/>
                <a:gd name="connsiteX30" fmla="*/ 85630 w 257175"/>
                <a:gd name="connsiteY30" fmla="*/ 235839 h 333375"/>
                <a:gd name="connsiteX31" fmla="*/ 85630 w 257175"/>
                <a:gd name="connsiteY31" fmla="*/ 224124 h 333375"/>
                <a:gd name="connsiteX32" fmla="*/ 79629 w 257175"/>
                <a:gd name="connsiteY32" fmla="*/ 213932 h 333375"/>
                <a:gd name="connsiteX33" fmla="*/ 30099 w 257175"/>
                <a:gd name="connsiteY33" fmla="*/ 128492 h 333375"/>
                <a:gd name="connsiteX34" fmla="*/ 128683 w 257175"/>
                <a:gd name="connsiteY34" fmla="*/ 30004 h 333375"/>
                <a:gd name="connsiteX35" fmla="*/ 227267 w 257175"/>
                <a:gd name="connsiteY35" fmla="*/ 128492 h 333375"/>
                <a:gd name="connsiteX36" fmla="*/ 177927 w 257175"/>
                <a:gd name="connsiteY36" fmla="*/ 213932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7175" h="333375">
                  <a:moveTo>
                    <a:pt x="250603" y="128873"/>
                  </a:moveTo>
                  <a:cubicBezTo>
                    <a:pt x="250603" y="61722"/>
                    <a:pt x="196025" y="7144"/>
                    <a:pt x="128873" y="7144"/>
                  </a:cubicBezTo>
                  <a:cubicBezTo>
                    <a:pt x="61722" y="7144"/>
                    <a:pt x="7144" y="61722"/>
                    <a:pt x="7144" y="128873"/>
                  </a:cubicBezTo>
                  <a:cubicBezTo>
                    <a:pt x="7144" y="170021"/>
                    <a:pt x="28194" y="208502"/>
                    <a:pt x="62389" y="230886"/>
                  </a:cubicBezTo>
                  <a:lnTo>
                    <a:pt x="62389" y="268319"/>
                  </a:lnTo>
                  <a:cubicBezTo>
                    <a:pt x="62389" y="305658"/>
                    <a:pt x="92678" y="336328"/>
                    <a:pt x="130016" y="335661"/>
                  </a:cubicBezTo>
                  <a:cubicBezTo>
                    <a:pt x="166116" y="334994"/>
                    <a:pt x="195263" y="305467"/>
                    <a:pt x="195263" y="269272"/>
                  </a:cubicBezTo>
                  <a:lnTo>
                    <a:pt x="195263" y="247745"/>
                  </a:lnTo>
                  <a:cubicBezTo>
                    <a:pt x="195263" y="247745"/>
                    <a:pt x="195263" y="230981"/>
                    <a:pt x="195263" y="230981"/>
                  </a:cubicBezTo>
                  <a:cubicBezTo>
                    <a:pt x="229552" y="208502"/>
                    <a:pt x="250603" y="170021"/>
                    <a:pt x="250603" y="128873"/>
                  </a:cubicBezTo>
                  <a:close/>
                  <a:moveTo>
                    <a:pt x="171926" y="269748"/>
                  </a:moveTo>
                  <a:cubicBezTo>
                    <a:pt x="171926" y="294704"/>
                    <a:pt x="150685" y="314706"/>
                    <a:pt x="125254" y="312706"/>
                  </a:cubicBezTo>
                  <a:cubicBezTo>
                    <a:pt x="102775" y="310896"/>
                    <a:pt x="85630" y="291751"/>
                    <a:pt x="85630" y="269177"/>
                  </a:cubicBezTo>
                  <a:lnTo>
                    <a:pt x="85630" y="259937"/>
                  </a:lnTo>
                  <a:lnTo>
                    <a:pt x="171926" y="259937"/>
                  </a:lnTo>
                  <a:lnTo>
                    <a:pt x="171926" y="269748"/>
                  </a:lnTo>
                  <a:close/>
                  <a:moveTo>
                    <a:pt x="177927" y="213932"/>
                  </a:moveTo>
                  <a:cubicBezTo>
                    <a:pt x="174308" y="216027"/>
                    <a:pt x="171926" y="219933"/>
                    <a:pt x="171926" y="224124"/>
                  </a:cubicBezTo>
                  <a:lnTo>
                    <a:pt x="171926" y="235839"/>
                  </a:lnTo>
                  <a:lnTo>
                    <a:pt x="140017" y="235839"/>
                  </a:lnTo>
                  <a:lnTo>
                    <a:pt x="140017" y="174974"/>
                  </a:lnTo>
                  <a:cubicBezTo>
                    <a:pt x="155067" y="170021"/>
                    <a:pt x="166021" y="155829"/>
                    <a:pt x="166116" y="139065"/>
                  </a:cubicBezTo>
                  <a:cubicBezTo>
                    <a:pt x="166211" y="132874"/>
                    <a:pt x="161544" y="127540"/>
                    <a:pt x="155448" y="126968"/>
                  </a:cubicBezTo>
                  <a:cubicBezTo>
                    <a:pt x="148590" y="126397"/>
                    <a:pt x="142780" y="131826"/>
                    <a:pt x="142780" y="138684"/>
                  </a:cubicBezTo>
                  <a:cubicBezTo>
                    <a:pt x="142780" y="146685"/>
                    <a:pt x="136303" y="153257"/>
                    <a:pt x="128302" y="153257"/>
                  </a:cubicBezTo>
                  <a:cubicBezTo>
                    <a:pt x="120301" y="153257"/>
                    <a:pt x="113824" y="146685"/>
                    <a:pt x="113824" y="138684"/>
                  </a:cubicBezTo>
                  <a:cubicBezTo>
                    <a:pt x="113824" y="133826"/>
                    <a:pt x="110966" y="129350"/>
                    <a:pt x="106489" y="127730"/>
                  </a:cubicBezTo>
                  <a:cubicBezTo>
                    <a:pt x="98298" y="124778"/>
                    <a:pt x="90583" y="130778"/>
                    <a:pt x="90583" y="138684"/>
                  </a:cubicBezTo>
                  <a:cubicBezTo>
                    <a:pt x="90583" y="155638"/>
                    <a:pt x="101537" y="169926"/>
                    <a:pt x="116681" y="174974"/>
                  </a:cubicBezTo>
                  <a:lnTo>
                    <a:pt x="116681" y="235839"/>
                  </a:lnTo>
                  <a:lnTo>
                    <a:pt x="85630" y="235839"/>
                  </a:lnTo>
                  <a:lnTo>
                    <a:pt x="85630" y="224124"/>
                  </a:lnTo>
                  <a:cubicBezTo>
                    <a:pt x="85630" y="219933"/>
                    <a:pt x="83344" y="216027"/>
                    <a:pt x="79629" y="213932"/>
                  </a:cubicBezTo>
                  <a:cubicBezTo>
                    <a:pt x="49054" y="196405"/>
                    <a:pt x="30099" y="163639"/>
                    <a:pt x="30099" y="128492"/>
                  </a:cubicBezTo>
                  <a:cubicBezTo>
                    <a:pt x="30099" y="74200"/>
                    <a:pt x="74295" y="30004"/>
                    <a:pt x="128683" y="30004"/>
                  </a:cubicBezTo>
                  <a:cubicBezTo>
                    <a:pt x="183071" y="30004"/>
                    <a:pt x="227267" y="74200"/>
                    <a:pt x="227267" y="128492"/>
                  </a:cubicBezTo>
                  <a:cubicBezTo>
                    <a:pt x="227457" y="163639"/>
                    <a:pt x="208502" y="196405"/>
                    <a:pt x="177927" y="213932"/>
                  </a:cubicBezTo>
                  <a:close/>
                </a:path>
              </a:pathLst>
            </a:custGeom>
            <a:solidFill>
              <a:schemeClr val="tx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: 도형 330">
              <a:extLst>
                <a:ext uri="{FF2B5EF4-FFF2-40B4-BE49-F238E27FC236}">
                  <a16:creationId xmlns:a16="http://schemas.microsoft.com/office/drawing/2014/main" id="{BA60BA9B-1D4D-412A-BDDC-B3B8F2CCE6AD}"/>
                </a:ext>
              </a:extLst>
            </p:cNvPr>
            <p:cNvSpPr/>
            <p:nvPr/>
          </p:nvSpPr>
          <p:spPr>
            <a:xfrm>
              <a:off x="2286372" y="5552206"/>
              <a:ext cx="28575" cy="57150"/>
            </a:xfrm>
            <a:custGeom>
              <a:avLst/>
              <a:gdLst>
                <a:gd name="connsiteX0" fmla="*/ 7144 w 28575"/>
                <a:gd name="connsiteY0" fmla="*/ 19156 h 57150"/>
                <a:gd name="connsiteX1" fmla="*/ 7144 w 28575"/>
                <a:gd name="connsiteY1" fmla="*/ 38873 h 57150"/>
                <a:gd name="connsiteX2" fmla="*/ 18288 w 28575"/>
                <a:gd name="connsiteY2" fmla="*/ 50874 h 57150"/>
                <a:gd name="connsiteX3" fmla="*/ 30480 w 28575"/>
                <a:gd name="connsiteY3" fmla="*/ 39254 h 57150"/>
                <a:gd name="connsiteX4" fmla="*/ 30480 w 28575"/>
                <a:gd name="connsiteY4" fmla="*/ 18775 h 57150"/>
                <a:gd name="connsiteX5" fmla="*/ 18288 w 28575"/>
                <a:gd name="connsiteY5" fmla="*/ 7155 h 57150"/>
                <a:gd name="connsiteX6" fmla="*/ 7144 w 28575"/>
                <a:gd name="connsiteY6" fmla="*/ 1915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57150">
                  <a:moveTo>
                    <a:pt x="7144" y="19156"/>
                  </a:moveTo>
                  <a:lnTo>
                    <a:pt x="7144" y="38873"/>
                  </a:lnTo>
                  <a:cubicBezTo>
                    <a:pt x="7144" y="45159"/>
                    <a:pt x="12001" y="50589"/>
                    <a:pt x="18288" y="50874"/>
                  </a:cubicBezTo>
                  <a:cubicBezTo>
                    <a:pt x="24955" y="51160"/>
                    <a:pt x="30480" y="45826"/>
                    <a:pt x="30480" y="39254"/>
                  </a:cubicBezTo>
                  <a:lnTo>
                    <a:pt x="30480" y="18775"/>
                  </a:lnTo>
                  <a:cubicBezTo>
                    <a:pt x="30480" y="12203"/>
                    <a:pt x="24955" y="6869"/>
                    <a:pt x="18288" y="7155"/>
                  </a:cubicBezTo>
                  <a:cubicBezTo>
                    <a:pt x="12001" y="7345"/>
                    <a:pt x="7144" y="12870"/>
                    <a:pt x="7144" y="191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331">
              <a:extLst>
                <a:ext uri="{FF2B5EF4-FFF2-40B4-BE49-F238E27FC236}">
                  <a16:creationId xmlns:a16="http://schemas.microsoft.com/office/drawing/2014/main" id="{A96B15B5-6EEC-43C2-AC74-2B4ED036B3B0}"/>
                </a:ext>
              </a:extLst>
            </p:cNvPr>
            <p:cNvSpPr/>
            <p:nvPr/>
          </p:nvSpPr>
          <p:spPr>
            <a:xfrm>
              <a:off x="2234940" y="5560412"/>
              <a:ext cx="38100" cy="47625"/>
            </a:xfrm>
            <a:custGeom>
              <a:avLst/>
              <a:gdLst>
                <a:gd name="connsiteX0" fmla="*/ 37240 w 38100"/>
                <a:gd name="connsiteY0" fmla="*/ 34097 h 47625"/>
                <a:gd name="connsiteX1" fmla="*/ 29906 w 38100"/>
                <a:gd name="connsiteY1" fmla="*/ 14761 h 47625"/>
                <a:gd name="connsiteX2" fmla="*/ 14761 w 38100"/>
                <a:gd name="connsiteY2" fmla="*/ 7903 h 47625"/>
                <a:gd name="connsiteX3" fmla="*/ 7903 w 38100"/>
                <a:gd name="connsiteY3" fmla="*/ 23048 h 47625"/>
                <a:gd name="connsiteX4" fmla="*/ 15237 w 38100"/>
                <a:gd name="connsiteY4" fmla="*/ 42383 h 47625"/>
                <a:gd name="connsiteX5" fmla="*/ 26286 w 38100"/>
                <a:gd name="connsiteY5" fmla="*/ 50003 h 47625"/>
                <a:gd name="connsiteX6" fmla="*/ 30477 w 38100"/>
                <a:gd name="connsiteY6" fmla="*/ 49241 h 47625"/>
                <a:gd name="connsiteX7" fmla="*/ 37240 w 38100"/>
                <a:gd name="connsiteY7" fmla="*/ 34097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100" h="47625">
                  <a:moveTo>
                    <a:pt x="37240" y="34097"/>
                  </a:moveTo>
                  <a:lnTo>
                    <a:pt x="29906" y="14761"/>
                  </a:lnTo>
                  <a:cubicBezTo>
                    <a:pt x="27619" y="8665"/>
                    <a:pt x="20857" y="5617"/>
                    <a:pt x="14761" y="7903"/>
                  </a:cubicBezTo>
                  <a:cubicBezTo>
                    <a:pt x="8665" y="10189"/>
                    <a:pt x="5617" y="16951"/>
                    <a:pt x="7903" y="23048"/>
                  </a:cubicBezTo>
                  <a:lnTo>
                    <a:pt x="15237" y="42383"/>
                  </a:lnTo>
                  <a:cubicBezTo>
                    <a:pt x="17047" y="47050"/>
                    <a:pt x="21523" y="50003"/>
                    <a:pt x="26286" y="50003"/>
                  </a:cubicBezTo>
                  <a:cubicBezTo>
                    <a:pt x="27715" y="50003"/>
                    <a:pt x="29048" y="49717"/>
                    <a:pt x="30477" y="49241"/>
                  </a:cubicBezTo>
                  <a:cubicBezTo>
                    <a:pt x="36478" y="46955"/>
                    <a:pt x="39526" y="40192"/>
                    <a:pt x="37240" y="34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" name="자유형: 도형 332">
              <a:extLst>
                <a:ext uri="{FF2B5EF4-FFF2-40B4-BE49-F238E27FC236}">
                  <a16:creationId xmlns:a16="http://schemas.microsoft.com/office/drawing/2014/main" id="{8FCFD571-3031-4D73-9E77-9E19CBBD841B}"/>
                </a:ext>
              </a:extLst>
            </p:cNvPr>
            <p:cNvSpPr/>
            <p:nvPr/>
          </p:nvSpPr>
          <p:spPr>
            <a:xfrm>
              <a:off x="2330381" y="5560507"/>
              <a:ext cx="38100" cy="47625"/>
            </a:xfrm>
            <a:custGeom>
              <a:avLst/>
              <a:gdLst>
                <a:gd name="connsiteX0" fmla="*/ 30382 w 38100"/>
                <a:gd name="connsiteY0" fmla="*/ 7903 h 47625"/>
                <a:gd name="connsiteX1" fmla="*/ 15237 w 38100"/>
                <a:gd name="connsiteY1" fmla="*/ 14761 h 47625"/>
                <a:gd name="connsiteX2" fmla="*/ 7903 w 38100"/>
                <a:gd name="connsiteY2" fmla="*/ 34096 h 47625"/>
                <a:gd name="connsiteX3" fmla="*/ 14761 w 38100"/>
                <a:gd name="connsiteY3" fmla="*/ 49241 h 47625"/>
                <a:gd name="connsiteX4" fmla="*/ 18952 w 38100"/>
                <a:gd name="connsiteY4" fmla="*/ 50003 h 47625"/>
                <a:gd name="connsiteX5" fmla="*/ 30001 w 38100"/>
                <a:gd name="connsiteY5" fmla="*/ 42383 h 47625"/>
                <a:gd name="connsiteX6" fmla="*/ 37335 w 38100"/>
                <a:gd name="connsiteY6" fmla="*/ 23048 h 47625"/>
                <a:gd name="connsiteX7" fmla="*/ 30382 w 38100"/>
                <a:gd name="connsiteY7" fmla="*/ 790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100" h="47625">
                  <a:moveTo>
                    <a:pt x="30382" y="7903"/>
                  </a:moveTo>
                  <a:cubicBezTo>
                    <a:pt x="24286" y="5617"/>
                    <a:pt x="17523" y="8665"/>
                    <a:pt x="15237" y="14761"/>
                  </a:cubicBezTo>
                  <a:lnTo>
                    <a:pt x="7903" y="34096"/>
                  </a:lnTo>
                  <a:cubicBezTo>
                    <a:pt x="5617" y="40193"/>
                    <a:pt x="8665" y="46955"/>
                    <a:pt x="14761" y="49241"/>
                  </a:cubicBezTo>
                  <a:cubicBezTo>
                    <a:pt x="16094" y="49718"/>
                    <a:pt x="17523" y="50003"/>
                    <a:pt x="18952" y="50003"/>
                  </a:cubicBezTo>
                  <a:cubicBezTo>
                    <a:pt x="23714" y="50003"/>
                    <a:pt x="28191" y="47146"/>
                    <a:pt x="30001" y="42383"/>
                  </a:cubicBezTo>
                  <a:lnTo>
                    <a:pt x="37335" y="23048"/>
                  </a:lnTo>
                  <a:cubicBezTo>
                    <a:pt x="39526" y="16952"/>
                    <a:pt x="36478" y="10189"/>
                    <a:pt x="30382" y="79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67697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B6C59BC-E541-47D5-B28E-0638A99140BF}"/>
              </a:ext>
            </a:extLst>
          </p:cNvPr>
          <p:cNvSpPr txBox="1"/>
          <p:nvPr/>
        </p:nvSpPr>
        <p:spPr>
          <a:xfrm>
            <a:off x="4194628" y="2810262"/>
            <a:ext cx="38027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5000" dirty="0">
                <a:solidFill>
                  <a:schemeClr val="bg1"/>
                </a:solidFill>
              </a:rPr>
              <a:t>Thanks 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EBFE24-D272-44A6-ACA2-762822DD6EEF}"/>
              </a:ext>
            </a:extLst>
          </p:cNvPr>
          <p:cNvSpPr txBox="1"/>
          <p:nvPr/>
        </p:nvSpPr>
        <p:spPr>
          <a:xfrm>
            <a:off x="4195283" y="3689904"/>
            <a:ext cx="3802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감사합니다</a:t>
            </a:r>
            <a:r>
              <a:rPr lang="en-US" altLang="ko-KR" sz="2000" dirty="0" smtClean="0">
                <a:solidFill>
                  <a:schemeClr val="bg1"/>
                </a:solidFill>
              </a:rPr>
              <a:t>!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EBFE24-D272-44A6-ACA2-762822DD6EEF}"/>
              </a:ext>
            </a:extLst>
          </p:cNvPr>
          <p:cNvSpPr txBox="1"/>
          <p:nvPr/>
        </p:nvSpPr>
        <p:spPr>
          <a:xfrm>
            <a:off x="1320336" y="6412170"/>
            <a:ext cx="955132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출처 표시되지 않은 모든 이미지 출처</a:t>
            </a:r>
            <a:r>
              <a:rPr lang="en-US" altLang="ko-KR" sz="15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ko-KR" altLang="en-US" sz="15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책 </a:t>
            </a:r>
            <a:r>
              <a:rPr lang="en-US" altLang="ko-KR" sz="15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ko-KR" altLang="en-US" sz="15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500" dirty="0" smtClean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Deep Learning for Computer Vision with Python&gt;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Pixels: The Building Blocks of Images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3333" t="68667" r="55584" b="24222"/>
          <a:stretch/>
        </p:blipFill>
        <p:spPr>
          <a:xfrm>
            <a:off x="829710" y="2756129"/>
            <a:ext cx="5684520" cy="731521"/>
          </a:xfrm>
          <a:prstGeom prst="rect">
            <a:avLst/>
          </a:prstGeom>
        </p:spPr>
      </p:pic>
      <p:pic>
        <p:nvPicPr>
          <p:cNvPr id="1026" name="Picture 2" descr="https://upload.wikimedia.org/wikipedia/commons/thumb/1/11/RGBCube_b.svg/200px-RGBCube_b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940" y="2459445"/>
            <a:ext cx="4215130" cy="387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7967482" y="6175782"/>
            <a:ext cx="292804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500" b="1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RGB –cube </a:t>
            </a:r>
            <a:r>
              <a:rPr lang="ko-KR" altLang="en-US" sz="1500" b="1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그림자료 출처</a:t>
            </a:r>
            <a:r>
              <a:rPr lang="en-US" altLang="ko-KR" sz="1500" b="1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: </a:t>
            </a:r>
            <a:r>
              <a:rPr lang="ko-KR" altLang="en-US" sz="1500" b="1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위키백과</a:t>
            </a:r>
            <a:endParaRPr lang="ko-KR" altLang="en-US" sz="1500" b="1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F8E0BE-D6B4-4390-B602-FC808CD3A663}"/>
              </a:ext>
            </a:extLst>
          </p:cNvPr>
          <p:cNvSpPr/>
          <p:nvPr/>
        </p:nvSpPr>
        <p:spPr>
          <a:xfrm>
            <a:off x="1639420" y="1883078"/>
            <a:ext cx="46394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/>
              <a:t>Grayscale/single channel</a:t>
            </a:r>
            <a:endParaRPr lang="ko-KR" altLang="en-US" sz="28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1A6FF55-4B0F-4ECF-89EA-D42BA8DC5369}"/>
              </a:ext>
            </a:extLst>
          </p:cNvPr>
          <p:cNvSpPr/>
          <p:nvPr/>
        </p:nvSpPr>
        <p:spPr>
          <a:xfrm>
            <a:off x="1639420" y="3875185"/>
            <a:ext cx="40098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/>
              <a:t>Color</a:t>
            </a:r>
            <a:endParaRPr lang="ko-KR" altLang="en-US" sz="28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4CEF9E2-C63C-418A-B68E-8CAFC1F8F180}"/>
              </a:ext>
            </a:extLst>
          </p:cNvPr>
          <p:cNvSpPr/>
          <p:nvPr/>
        </p:nvSpPr>
        <p:spPr>
          <a:xfrm>
            <a:off x="829710" y="1864226"/>
            <a:ext cx="13299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latin typeface="+mj-lt"/>
              </a:rPr>
              <a:t>01.</a:t>
            </a:r>
            <a:endParaRPr lang="ko-KR" altLang="en-US" sz="2800" b="1" dirty="0"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76B5B2-2606-4396-9A6C-88C4389ADE54}"/>
              </a:ext>
            </a:extLst>
          </p:cNvPr>
          <p:cNvSpPr/>
          <p:nvPr/>
        </p:nvSpPr>
        <p:spPr>
          <a:xfrm>
            <a:off x="829710" y="3856333"/>
            <a:ext cx="13299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latin typeface="+mj-lt"/>
              </a:rPr>
              <a:t>02.</a:t>
            </a:r>
            <a:endParaRPr lang="ko-KR" altLang="en-US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82389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Pixels: The Building Blocks of Images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7166" t="37852" r="58917" b="40370"/>
          <a:stretch/>
        </p:blipFill>
        <p:spPr>
          <a:xfrm>
            <a:off x="2550278" y="2468880"/>
            <a:ext cx="5861594" cy="300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570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Pixels: The Building Blocks of Images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2167" t="33259" r="53667" b="41260"/>
          <a:stretch/>
        </p:blipFill>
        <p:spPr>
          <a:xfrm>
            <a:off x="1848284" y="2438400"/>
            <a:ext cx="7265582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59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Forming an Image From Channels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8834" t="40519" r="50666" b="43481"/>
          <a:stretch/>
        </p:blipFill>
        <p:spPr>
          <a:xfrm>
            <a:off x="680475" y="2453640"/>
            <a:ext cx="9601200" cy="21336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4616896" y="5406106"/>
            <a:ext cx="172835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dirty="0" smtClean="0"/>
              <a:t>W</a:t>
            </a:r>
            <a:r>
              <a:rPr lang="en-US" altLang="ko-KR" sz="2000" dirty="0" smtClean="0"/>
              <a:t> X </a:t>
            </a:r>
            <a:r>
              <a:rPr lang="en-US" altLang="ko-KR" sz="3000" dirty="0" smtClean="0"/>
              <a:t>H</a:t>
            </a:r>
            <a:r>
              <a:rPr lang="en-US" altLang="ko-KR" sz="2000" dirty="0" smtClean="0"/>
              <a:t> X </a:t>
            </a:r>
            <a:r>
              <a:rPr lang="en-US" altLang="ko-KR" sz="3000" dirty="0" smtClean="0"/>
              <a:t>D</a:t>
            </a:r>
            <a:endParaRPr lang="ko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021682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The Image Coordinate System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8167" t="32815" r="60083" b="29112"/>
          <a:stretch/>
        </p:blipFill>
        <p:spPr>
          <a:xfrm>
            <a:off x="3492255" y="2057400"/>
            <a:ext cx="3977640" cy="391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72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90A7ADC-F620-4EF5-97BB-421062D3FF4C}"/>
              </a:ext>
            </a:extLst>
          </p:cNvPr>
          <p:cNvSpPr txBox="1"/>
          <p:nvPr/>
        </p:nvSpPr>
        <p:spPr>
          <a:xfrm>
            <a:off x="829710" y="1016579"/>
            <a:ext cx="930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Images as </a:t>
            </a:r>
            <a:r>
              <a:rPr lang="en-US" altLang="ko-KR" sz="3200" b="1" smtClean="0">
                <a:latin typeface="+mj-lt"/>
                <a:cs typeface="Arial" panose="020B0604020202020204" pitchFamily="34" charset="0"/>
              </a:rPr>
              <a:t>NumPy</a:t>
            </a:r>
            <a:r>
              <a:rPr lang="en-US" altLang="ko-KR" sz="3200" b="1" dirty="0" smtClean="0">
                <a:latin typeface="+mj-lt"/>
                <a:cs typeface="Arial" panose="020B0604020202020204" pitchFamily="34" charset="0"/>
              </a:rPr>
              <a:t> Arrays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7667" t="31186" r="49666" b="55481"/>
          <a:stretch/>
        </p:blipFill>
        <p:spPr>
          <a:xfrm>
            <a:off x="829710" y="2014316"/>
            <a:ext cx="10373848" cy="182352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7667" t="52667" r="49666" b="40073"/>
          <a:stretch/>
        </p:blipFill>
        <p:spPr>
          <a:xfrm>
            <a:off x="829709" y="4082061"/>
            <a:ext cx="10373850" cy="99281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7917" t="46443" r="50416" b="44519"/>
          <a:stretch/>
        </p:blipFill>
        <p:spPr>
          <a:xfrm>
            <a:off x="829708" y="5319088"/>
            <a:ext cx="10373849" cy="126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98859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 - Arial">
      <a:majorFont>
        <a:latin typeface="Arial Black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33B3B"/>
        </a:solidFill>
        <a:ln w="9525" cap="flat">
          <a:noFill/>
          <a:prstDash val="solid"/>
          <a:miter/>
        </a:ln>
      </a:spPr>
      <a:bodyPr rtlCol="0" anchor="ctr"/>
      <a:lstStyle>
        <a:defPPr algn="l"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5281</TotalTime>
  <Words>241</Words>
  <Application>Microsoft Office PowerPoint</Application>
  <PresentationFormat>와이드스크린</PresentationFormat>
  <Paragraphs>62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0" baseType="lpstr">
      <vt:lpstr>Arial Unicode MS</vt:lpstr>
      <vt:lpstr>나눔스퀘어_ac</vt:lpstr>
      <vt:lpstr>나눔스퀘어_ac Light</vt:lpstr>
      <vt:lpstr>맑은 고딕</vt:lpstr>
      <vt:lpstr>Arial</vt:lpstr>
      <vt:lpstr>Arial Black</vt:lpstr>
      <vt:lpstr>Helvetica</vt:lpstr>
      <vt:lpstr>PPTMON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김 규리</cp:lastModifiedBy>
  <cp:revision>221</cp:revision>
  <dcterms:created xsi:type="dcterms:W3CDTF">2019-04-06T05:20:47Z</dcterms:created>
  <dcterms:modified xsi:type="dcterms:W3CDTF">2020-08-12T05:08:32Z</dcterms:modified>
</cp:coreProperties>
</file>

<file path=docProps/thumbnail.jpeg>
</file>